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6" r:id="rId5"/>
    <p:sldId id="257" r:id="rId6"/>
    <p:sldId id="268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87" r:id="rId17"/>
  </p:sldIdLst>
  <p:sldSz cx="12198350" cy="6858000"/>
  <p:notesSz cx="6858000" cy="9144000"/>
  <p:embeddedFontLst>
    <p:embeddedFont>
      <p:font typeface="Microsoft YaHei" panose="020B0503020204020204" pitchFamily="34" charset="-122"/>
      <p:regular r:id="rId20"/>
      <p:bold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  <p:embeddedFont>
      <p:font typeface="Minion" panose="020B0604020202020204"/>
      <p:regular r:id="rId26"/>
      <p:bold r:id="rId27"/>
      <p:italic r:id="rId28"/>
      <p:boldItalic r:id="rId29"/>
    </p:embeddedFont>
  </p:embeddedFontLst>
  <p:custDataLst>
    <p:tags r:id="rId30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2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2" d="100"/>
          <a:sy n="112" d="100"/>
        </p:scale>
        <p:origin x="492" y="108"/>
      </p:cViewPr>
      <p:guideLst>
        <p:guide orient="horz" pos="2160"/>
        <p:guide pos="384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01" d="100"/>
          <a:sy n="101" d="100"/>
        </p:scale>
        <p:origin x="-352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ags" Target="tags/tag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068446-54CF-4267-A5BD-FA01909E96A2}" type="datetimeFigureOut">
              <a:rPr lang="nl-NL" smtClean="0"/>
              <a:t>5-3-2025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345F5-224F-42F7-8104-3FF77BEE4C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0830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98784-F1F2-4D71-B346-94F94D5EBAA2}" type="datetimeFigureOut">
              <a:rPr lang="nl-NL" smtClean="0"/>
              <a:t>5-3-2025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85800"/>
            <a:ext cx="609917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ECD43-08E5-4945-BC4F-4857758E978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3515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>
            <a:extLst>
              <a:ext uri="{FF2B5EF4-FFF2-40B4-BE49-F238E27FC236}">
                <a16:creationId xmlns:a16="http://schemas.microsoft.com/office/drawing/2014/main" id="{500744F3-E506-8F48-BFFD-6F4292504AF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14313" y="812800"/>
            <a:ext cx="7129462" cy="4008438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AA0337-CF24-1A4E-B33E-07C4D90639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nl-NL" dirty="0"/>
          </a:p>
        </p:txBody>
      </p:sp>
      <p:sp>
        <p:nvSpPr>
          <p:cNvPr id="27652" name="Slide Number Placeholder 3">
            <a:extLst>
              <a:ext uri="{FF2B5EF4-FFF2-40B4-BE49-F238E27FC236}">
                <a16:creationId xmlns:a16="http://schemas.microsoft.com/office/drawing/2014/main" id="{B2F7CF5C-D157-834E-935D-944BEF5B5BC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</a:bodyPr>
          <a:lstStyle>
            <a:lvl1pPr>
              <a:spcBef>
                <a:spcPct val="30000"/>
              </a:spcBef>
              <a:defRPr sz="2000">
                <a:solidFill>
                  <a:schemeClr val="tx1"/>
                </a:solidFill>
                <a:latin typeface="Liberation Sans"/>
                <a:ea typeface="Microsoft YaHei" panose="020B0503020204020204" pitchFamily="34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fontAlgn="base" hangingPunct="1">
              <a:spcBef>
                <a:spcPct val="0"/>
              </a:spcBef>
              <a:spcAft>
                <a:spcPct val="0"/>
              </a:spcAft>
            </a:pPr>
            <a:fld id="{14AA4312-1C7B-9141-9C25-8F62FE17454C}" type="slidenum">
              <a:rPr lang="nl-NL" altLang="nl-NL" sz="1200" smtClean="0">
                <a:solidFill>
                  <a:srgbClr val="000000"/>
                </a:solidFill>
                <a:latin typeface="Calibri" panose="020F0502020204030204" pitchFamily="34" charset="0"/>
                <a:ea typeface="Segoe UI" pitchFamily="34" charset="0"/>
                <a:cs typeface="Tahoma" panose="020B0604030504040204" pitchFamily="34" charset="0"/>
              </a:rPr>
              <a:pPr fontAlgn="base" hangingPunct="1">
                <a:spcBef>
                  <a:spcPct val="0"/>
                </a:spcBef>
                <a:spcAft>
                  <a:spcPct val="0"/>
                </a:spcAft>
              </a:pPr>
              <a:t>0</a:t>
            </a:fld>
            <a:endParaRPr lang="nl-NL" altLang="nl-NL" sz="1200">
              <a:solidFill>
                <a:srgbClr val="000000"/>
              </a:solidFill>
              <a:latin typeface="Calibri" panose="020F0502020204030204" pitchFamily="34" charset="0"/>
              <a:ea typeface="Segoe UI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574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C94814EB-0BB0-4457-6297-388F8BFA73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42" y="4594421"/>
            <a:ext cx="3182840" cy="1768245"/>
          </a:xfrm>
          <a:prstGeom prst="rect">
            <a:avLst/>
          </a:prstGeom>
        </p:spPr>
      </p:pic>
      <p:sp>
        <p:nvSpPr>
          <p:cNvPr id="7" name="Tijdelijke aanduiding voor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-1"/>
            <a:ext cx="12198349" cy="4521941"/>
          </a:xfrm>
          <a:solidFill>
            <a:srgbClr val="8592BC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..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1"/>
            <a:ext cx="12198350" cy="371933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90663" y="1052736"/>
            <a:ext cx="10225136" cy="1656184"/>
          </a:xfrm>
        </p:spPr>
        <p:txBody>
          <a:bodyPr/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Title presentation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14" hasCustomPrompt="1"/>
          </p:nvPr>
        </p:nvSpPr>
        <p:spPr>
          <a:xfrm>
            <a:off x="1490663" y="3934610"/>
            <a:ext cx="6918325" cy="393700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Subtitle presentation</a:t>
            </a:r>
          </a:p>
        </p:txBody>
      </p:sp>
      <p:sp>
        <p:nvSpPr>
          <p:cNvPr id="8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467327" y="3934684"/>
            <a:ext cx="4326359" cy="3941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400">
                <a:solidFill>
                  <a:schemeClr val="bg1"/>
                </a:solidFill>
              </a:defRPr>
            </a:lvl1pPr>
          </a:lstStyle>
          <a:p>
            <a:fld id="{928F9493-D671-4F27-99EF-9D103FC79999}" type="datetime1">
              <a:rPr lang="nl-NL" noProof="0" smtClean="0"/>
              <a:t>5-3-2025</a:t>
            </a:fld>
            <a:endParaRPr lang="en-GB" noProof="0" dirty="0"/>
          </a:p>
        </p:txBody>
      </p:sp>
      <p:sp>
        <p:nvSpPr>
          <p:cNvPr id="19" name="Rechthoek 18"/>
          <p:cNvSpPr/>
          <p:nvPr userDrawn="1"/>
        </p:nvSpPr>
        <p:spPr bwMode="auto">
          <a:xfrm>
            <a:off x="0" y="6453336"/>
            <a:ext cx="1219835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GB" sz="2000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grpSp>
        <p:nvGrpSpPr>
          <p:cNvPr id="11" name="Grid" hidden="1"/>
          <p:cNvGrpSpPr/>
          <p:nvPr userDrawn="1"/>
        </p:nvGrpSpPr>
        <p:grpSpPr>
          <a:xfrm>
            <a:off x="-3" y="-1"/>
            <a:ext cx="12198354" cy="6858004"/>
            <a:chOff x="-3" y="-1"/>
            <a:chExt cx="12198354" cy="6858004"/>
          </a:xfrm>
        </p:grpSpPr>
        <p:sp>
          <p:nvSpPr>
            <p:cNvPr id="12" name="Rechthoek 11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-3205847" y="3205844"/>
              <a:ext cx="6858003" cy="44631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8" name="Rechthoek 19"/>
          <p:cNvSpPr/>
          <p:nvPr userDrawn="1"/>
        </p:nvSpPr>
        <p:spPr bwMode="auto">
          <a:xfrm>
            <a:off x="6099174" y="6453336"/>
            <a:ext cx="6099175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GB" sz="2000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37975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4" name="Tijdelijke aanduiding voor grafiek 3"/>
          <p:cNvSpPr>
            <a:spLocks noGrp="1"/>
          </p:cNvSpPr>
          <p:nvPr>
            <p:ph type="chart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 graph</a:t>
            </a:r>
          </a:p>
        </p:txBody>
      </p:sp>
      <p:sp>
        <p:nvSpPr>
          <p:cNvPr id="13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2950967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3" name="Tijdelijke aanduiding voor media 12"/>
          <p:cNvSpPr>
            <a:spLocks noGrp="1"/>
          </p:cNvSpPr>
          <p:nvPr>
            <p:ph type="media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 video</a:t>
            </a:r>
          </a:p>
        </p:txBody>
      </p:sp>
      <p:sp>
        <p:nvSpPr>
          <p:cNvPr id="14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3170741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1"/>
            <a:ext cx="12198350" cy="4521939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GB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90663" y="1052736"/>
            <a:ext cx="10225136" cy="1656184"/>
          </a:xfrm>
        </p:spPr>
        <p:txBody>
          <a:bodyPr/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Title closure</a:t>
            </a:r>
          </a:p>
        </p:txBody>
      </p:sp>
      <p:grpSp>
        <p:nvGrpSpPr>
          <p:cNvPr id="11" name="Grid" hidden="1"/>
          <p:cNvGrpSpPr/>
          <p:nvPr userDrawn="1"/>
        </p:nvGrpSpPr>
        <p:grpSpPr>
          <a:xfrm>
            <a:off x="-3" y="-1"/>
            <a:ext cx="12198354" cy="6858004"/>
            <a:chOff x="-3" y="-1"/>
            <a:chExt cx="12198354" cy="6858004"/>
          </a:xfrm>
        </p:grpSpPr>
        <p:sp>
          <p:nvSpPr>
            <p:cNvPr id="12" name="Rechthoek 11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-3205847" y="3205844"/>
              <a:ext cx="6858003" cy="446316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9" name="Rechthoek 18"/>
          <p:cNvSpPr/>
          <p:nvPr userDrawn="1"/>
        </p:nvSpPr>
        <p:spPr bwMode="auto">
          <a:xfrm>
            <a:off x="0" y="6453336"/>
            <a:ext cx="1219835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GB" sz="2000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DCC092-E9CD-3E17-A907-B36DE97D9AF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42" y="4594421"/>
            <a:ext cx="3182840" cy="176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01136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1">
            <a:extLst>
              <a:ext uri="{FF2B5EF4-FFF2-40B4-BE49-F238E27FC236}">
                <a16:creationId xmlns:a16="http://schemas.microsoft.com/office/drawing/2014/main" id="{E08864FB-43F2-ED41-9F8A-2916862E65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913" y="4887913"/>
            <a:ext cx="2620962" cy="1171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16">
            <a:extLst>
              <a:ext uri="{FF2B5EF4-FFF2-40B4-BE49-F238E27FC236}">
                <a16:creationId xmlns:a16="http://schemas.microsoft.com/office/drawing/2014/main" id="{90D8C102-51DA-C34A-849F-7E72612A193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6453188"/>
            <a:ext cx="12198350" cy="4048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5000"/>
              </a:lnSpc>
              <a:buFont typeface="Arial" panose="020B0604020202020204" pitchFamily="34" charset="0"/>
              <a:buNone/>
              <a:defRPr/>
            </a:pPr>
            <a:endParaRPr lang="en-GB" altLang="nl-NL" sz="2000">
              <a:solidFill>
                <a:schemeClr val="bg1"/>
              </a:solidFill>
              <a:latin typeface="Minion"/>
            </a:endParaRPr>
          </a:p>
        </p:txBody>
      </p:sp>
      <p:grpSp>
        <p:nvGrpSpPr>
          <p:cNvPr id="10" name="Grid" hidden="1">
            <a:extLst>
              <a:ext uri="{FF2B5EF4-FFF2-40B4-BE49-F238E27FC236}">
                <a16:creationId xmlns:a16="http://schemas.microsoft.com/office/drawing/2014/main" id="{79CA871B-8334-C84F-B407-588E44D5EECA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0" y="0"/>
            <a:ext cx="12198350" cy="6858000"/>
            <a:chOff x="-3" y="-1"/>
            <a:chExt cx="12198354" cy="6858004"/>
          </a:xfrm>
        </p:grpSpPr>
        <p:sp>
          <p:nvSpPr>
            <p:cNvPr id="11" name="Rechthoek 18">
              <a:extLst>
                <a:ext uri="{FF2B5EF4-FFF2-40B4-BE49-F238E27FC236}">
                  <a16:creationId xmlns:a16="http://schemas.microsoft.com/office/drawing/2014/main" id="{82180F9C-84A0-014A-AAC9-86C4975B22B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-3" y="-1"/>
              <a:ext cx="12198354" cy="404813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95000"/>
                </a:lnSpc>
                <a:buFont typeface="Arial" panose="020B0604020202020204" pitchFamily="34" charset="0"/>
                <a:buNone/>
                <a:defRPr/>
              </a:pPr>
              <a:endParaRPr lang="nl-NL" altLang="nl-NL" sz="2000">
                <a:solidFill>
                  <a:schemeClr val="bg1"/>
                </a:solidFill>
                <a:latin typeface="Minion"/>
              </a:endParaRPr>
            </a:p>
          </p:txBody>
        </p:sp>
        <p:sp>
          <p:nvSpPr>
            <p:cNvPr id="12" name="Rechthoek 20">
              <a:extLst>
                <a:ext uri="{FF2B5EF4-FFF2-40B4-BE49-F238E27FC236}">
                  <a16:creationId xmlns:a16="http://schemas.microsoft.com/office/drawing/2014/main" id="{C14FB09E-06E0-A64B-BE2B-9BD305B5049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5400000">
              <a:off x="-3205961" y="3205957"/>
              <a:ext cx="6858004" cy="446088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95000"/>
                </a:lnSpc>
                <a:buFont typeface="Arial" panose="020B0604020202020204" pitchFamily="34" charset="0"/>
                <a:buNone/>
                <a:defRPr/>
              </a:pPr>
              <a:endParaRPr lang="nl-NL" altLang="nl-NL" sz="2000">
                <a:solidFill>
                  <a:schemeClr val="bg1"/>
                </a:solidFill>
                <a:latin typeface="Minion"/>
              </a:endParaRPr>
            </a:p>
          </p:txBody>
        </p:sp>
        <p:sp>
          <p:nvSpPr>
            <p:cNvPr id="13" name="Rechthoek 21">
              <a:extLst>
                <a:ext uri="{FF2B5EF4-FFF2-40B4-BE49-F238E27FC236}">
                  <a16:creationId xmlns:a16="http://schemas.microsoft.com/office/drawing/2014/main" id="{8FF0AA4A-A982-134A-B82F-9E4009BD8E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 rot="5400000">
              <a:off x="8566943" y="3226595"/>
              <a:ext cx="6858004" cy="404812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95000"/>
                </a:lnSpc>
                <a:buFont typeface="Arial" panose="020B0604020202020204" pitchFamily="34" charset="0"/>
                <a:buNone/>
                <a:defRPr/>
              </a:pPr>
              <a:endParaRPr lang="nl-NL" altLang="nl-NL" sz="2000">
                <a:solidFill>
                  <a:schemeClr val="bg1"/>
                </a:solidFill>
                <a:latin typeface="Minion"/>
              </a:endParaRPr>
            </a:p>
          </p:txBody>
        </p:sp>
        <p:sp>
          <p:nvSpPr>
            <p:cNvPr id="14" name="Rechthoek 22">
              <a:extLst>
                <a:ext uri="{FF2B5EF4-FFF2-40B4-BE49-F238E27FC236}">
                  <a16:creationId xmlns:a16="http://schemas.microsoft.com/office/drawing/2014/main" id="{B64650F0-9CA6-CA49-BC90-6D4F00805A3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-3" y="847724"/>
              <a:ext cx="12198354" cy="404813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95000"/>
                </a:lnSpc>
                <a:buFont typeface="Arial" panose="020B0604020202020204" pitchFamily="34" charset="0"/>
                <a:buNone/>
                <a:defRPr/>
              </a:pPr>
              <a:endParaRPr lang="nl-NL" altLang="nl-NL" sz="2000">
                <a:solidFill>
                  <a:schemeClr val="bg1"/>
                </a:solidFill>
                <a:latin typeface="Minion"/>
              </a:endParaRPr>
            </a:p>
          </p:txBody>
        </p:sp>
        <p:sp>
          <p:nvSpPr>
            <p:cNvPr id="15" name="Rechthoek 23">
              <a:extLst>
                <a:ext uri="{FF2B5EF4-FFF2-40B4-BE49-F238E27FC236}">
                  <a16:creationId xmlns:a16="http://schemas.microsoft.com/office/drawing/2014/main" id="{676C0B7D-CFD3-A44C-9FAA-0351EF63721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-3" y="6048378"/>
              <a:ext cx="12198354" cy="404813"/>
            </a:xfrm>
            <a:prstGeom prst="rect">
              <a:avLst/>
            </a:prstGeom>
            <a:solidFill>
              <a:schemeClr val="accent1">
                <a:alpha val="50195"/>
              </a:schemeClr>
            </a:solidFill>
            <a:ln>
              <a:noFill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95000"/>
                </a:lnSpc>
                <a:buFont typeface="Arial" panose="020B0604020202020204" pitchFamily="34" charset="0"/>
                <a:buNone/>
                <a:defRPr/>
              </a:pPr>
              <a:endParaRPr lang="nl-NL" altLang="nl-NL" sz="2000">
                <a:solidFill>
                  <a:schemeClr val="bg1"/>
                </a:solidFill>
                <a:latin typeface="Minion"/>
              </a:endParaRPr>
            </a:p>
          </p:txBody>
        </p:sp>
      </p:grpSp>
      <p:pic>
        <p:nvPicPr>
          <p:cNvPr id="16" name="Picture 16">
            <a:extLst>
              <a:ext uri="{FF2B5EF4-FFF2-40B4-BE49-F238E27FC236}">
                <a16:creationId xmlns:a16="http://schemas.microsoft.com/office/drawing/2014/main" id="{3CDA9168-5FA4-1745-860C-BAC0343902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775" y="6543675"/>
            <a:ext cx="3589338" cy="26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Rechthoek 19">
            <a:extLst>
              <a:ext uri="{FF2B5EF4-FFF2-40B4-BE49-F238E27FC236}">
                <a16:creationId xmlns:a16="http://schemas.microsoft.com/office/drawing/2014/main" id="{30DAEC98-45AE-E74D-AFD4-C176CE75678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099175" y="6453188"/>
            <a:ext cx="6099175" cy="4048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95000"/>
              </a:lnSpc>
              <a:buFont typeface="Arial" panose="020B0604020202020204" pitchFamily="34" charset="0"/>
              <a:buNone/>
              <a:defRPr/>
            </a:pPr>
            <a:endParaRPr lang="en-GB" altLang="nl-NL" sz="2000">
              <a:solidFill>
                <a:schemeClr val="bg1"/>
              </a:solidFill>
              <a:latin typeface="Minion"/>
            </a:endParaRPr>
          </a:p>
        </p:txBody>
      </p:sp>
      <p:sp>
        <p:nvSpPr>
          <p:cNvPr id="7" name="Tijdelijke aanduiding voor tekst 5"/>
          <p:cNvSpPr>
            <a:spLocks noGrp="1"/>
          </p:cNvSpPr>
          <p:nvPr>
            <p:ph type="body" sz="quarter" idx="13"/>
          </p:nvPr>
        </p:nvSpPr>
        <p:spPr>
          <a:xfrm>
            <a:off x="0" y="-1"/>
            <a:ext cx="12198349" cy="4521941"/>
          </a:xfrm>
          <a:solidFill>
            <a:srgbClr val="8592BC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noProof="0"/>
              <a:t>Klikken om de tekststijl van het model te bewerken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2"/>
          </p:nvPr>
        </p:nvSpPr>
        <p:spPr>
          <a:xfrm>
            <a:off x="1" y="1"/>
            <a:ext cx="12198350" cy="3719335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noProof="0"/>
              <a:t>Klikken om de tekststijl van het model te bewerken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90663" y="1052736"/>
            <a:ext cx="10225136" cy="1656184"/>
          </a:xfrm>
        </p:spPr>
        <p:txBody>
          <a:bodyPr/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nl-NL" noProof="0"/>
              <a:t>Klik om stijl te bewerken</a:t>
            </a:r>
            <a:endParaRPr lang="en-GB" noProof="0" dirty="0"/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14"/>
          </p:nvPr>
        </p:nvSpPr>
        <p:spPr>
          <a:xfrm>
            <a:off x="1490663" y="3934610"/>
            <a:ext cx="6918325" cy="393700"/>
          </a:xfrm>
        </p:spPr>
        <p:txBody>
          <a:bodyPr anchor="ctr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noProof="0"/>
              <a:t>Klikken om de tekststijl van het model te bewerken</a:t>
            </a:r>
          </a:p>
        </p:txBody>
      </p:sp>
      <p:sp>
        <p:nvSpPr>
          <p:cNvPr id="18" name="Tijdelijke aanduiding voor datum 3">
            <a:extLst>
              <a:ext uri="{FF2B5EF4-FFF2-40B4-BE49-F238E27FC236}">
                <a16:creationId xmlns:a16="http://schemas.microsoft.com/office/drawing/2014/main" id="{81F1C027-8A44-7E4C-BB6D-5E2E4BEFB8C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467600" y="3935413"/>
            <a:ext cx="4325938" cy="3937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4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28F9493-D671-4F27-99EF-9D103FC79999}" type="datetime1">
              <a:rPr lang="nl-NL"/>
              <a:pPr>
                <a:defRPr/>
              </a:pPr>
              <a:t>5-3-2025</a:t>
            </a:fld>
            <a:endParaRPr lang="en-GB" dirty="0"/>
          </a:p>
        </p:txBody>
      </p:sp>
      <p:sp>
        <p:nvSpPr>
          <p:cNvPr id="19" name="Tijdelijke aanduiding voor dianummer 5">
            <a:extLst>
              <a:ext uri="{FF2B5EF4-FFF2-40B4-BE49-F238E27FC236}">
                <a16:creationId xmlns:a16="http://schemas.microsoft.com/office/drawing/2014/main" id="{7B930E2E-1145-5B41-86E3-2459A06ADA7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D0A4E3A4-684D-6745-AB76-A4CF088578E7}" type="slidenum">
              <a:rPr lang="nl-NL"/>
              <a:pPr>
                <a:defRPr/>
              </a:pPr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275931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6846640" cy="4795836"/>
          </a:xfrm>
          <a:noFill/>
        </p:spPr>
        <p:txBody>
          <a:bodyPr vert="horz" wrap="none" lIns="0" tIns="0" rIns="0" bIns="0"/>
          <a:lstStyle>
            <a:lvl1pPr marL="361950" indent="-361950">
              <a:spcBef>
                <a:spcPts val="800"/>
              </a:spcBef>
              <a:spcAft>
                <a:spcPts val="800"/>
              </a:spcAft>
              <a:buClr>
                <a:schemeClr val="bg2"/>
              </a:buClr>
              <a:buFont typeface="+mj-lt"/>
              <a:buAutoNum type="arabicPeriod"/>
              <a:defRPr sz="2400">
                <a:solidFill>
                  <a:schemeClr val="bg2"/>
                </a:solidFill>
              </a:defRPr>
            </a:lvl1pPr>
            <a:lvl2pPr marL="542925" indent="-180975">
              <a:buClr>
                <a:schemeClr val="bg2"/>
              </a:buClr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  <a:lvl6pPr marL="361950" indent="-361950">
              <a:spcBef>
                <a:spcPts val="800"/>
              </a:spcBef>
              <a:spcAft>
                <a:spcPts val="800"/>
              </a:spcAft>
              <a:buClr>
                <a:schemeClr val="bg2"/>
              </a:buClr>
              <a:buFont typeface="+mj-lt"/>
              <a:buAutoNum type="arabicPeriod"/>
              <a:tabLst/>
              <a:defRPr sz="2400">
                <a:solidFill>
                  <a:schemeClr val="bg2"/>
                </a:solidFill>
              </a:defRPr>
            </a:lvl6pPr>
            <a:lvl7pPr marL="542925" indent="-180975">
              <a:buClr>
                <a:schemeClr val="bg2"/>
              </a:buClr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</a:defRPr>
            </a:lvl7pPr>
            <a:lvl8pPr>
              <a:defRPr>
                <a:solidFill>
                  <a:schemeClr val="bg2"/>
                </a:solidFill>
              </a:defRPr>
            </a:lvl8pPr>
            <a:lvl9pPr>
              <a:defRPr>
                <a:solidFill>
                  <a:schemeClr val="bg2"/>
                </a:solidFill>
              </a:defRPr>
            </a:lvl9pPr>
          </a:lstStyle>
          <a:p>
            <a:pPr lvl="0"/>
            <a:r>
              <a:rPr lang="en-GB" noProof="0" dirty="0"/>
              <a:t>Numbering</a:t>
            </a:r>
          </a:p>
          <a:p>
            <a:pPr lvl="1"/>
            <a:r>
              <a:rPr lang="en-GB" noProof="0" dirty="0"/>
              <a:t>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yellow</a:t>
            </a:r>
          </a:p>
          <a:p>
            <a:pPr lvl="5"/>
            <a:r>
              <a:rPr lang="en-GB" noProof="0" dirty="0"/>
              <a:t>Numbering</a:t>
            </a:r>
          </a:p>
          <a:p>
            <a:pPr lvl="6"/>
            <a:r>
              <a:rPr lang="en-GB" noProof="0" dirty="0"/>
              <a:t>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sp>
        <p:nvSpPr>
          <p:cNvPr id="7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7453634" y="1252538"/>
            <a:ext cx="4339905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grpSp>
        <p:nvGrpSpPr>
          <p:cNvPr id="8" name="Grid" hidden="1"/>
          <p:cNvGrpSpPr/>
          <p:nvPr userDrawn="1"/>
        </p:nvGrpSpPr>
        <p:grpSpPr>
          <a:xfrm>
            <a:off x="0" y="0"/>
            <a:ext cx="12198353" cy="6858004"/>
            <a:chOff x="-2" y="-1"/>
            <a:chExt cx="12198353" cy="6858004"/>
          </a:xfrm>
        </p:grpSpPr>
        <p:sp>
          <p:nvSpPr>
            <p:cNvPr id="9" name="Rechthoek 8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392346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4426134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sp>
        <p:nvSpPr>
          <p:cNvPr id="4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259685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75%/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7926761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0" y="0"/>
            <a:ext cx="12198353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500358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8533755" y="1252538"/>
            <a:ext cx="3259784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0302820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5593347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200775" y="1252538"/>
            <a:ext cx="5592763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2767422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25%/7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3534273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611099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141267" y="1252538"/>
            <a:ext cx="7652271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2317621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04663" y="1252538"/>
            <a:ext cx="11388876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3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29258224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4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5593347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218777" cy="6858004"/>
            <a:chOff x="-2" y="-1"/>
            <a:chExt cx="12218777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 rot="10800000">
              <a:off x="5360772" y="3549589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200776" y="1252538"/>
            <a:ext cx="2695072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9098614" y="1252538"/>
            <a:ext cx="2695072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8" name="Tijdelijke aanduiding voor afbeelding 13"/>
          <p:cNvSpPr>
            <a:spLocks noGrp="1"/>
          </p:cNvSpPr>
          <p:nvPr>
            <p:ph type="pic" sz="quarter" idx="15" hasCustomPrompt="1"/>
          </p:nvPr>
        </p:nvSpPr>
        <p:spPr>
          <a:xfrm>
            <a:off x="6200776" y="3751623"/>
            <a:ext cx="2695072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9" name="Tijdelijke aanduiding voor afbeelding 13"/>
          <p:cNvSpPr>
            <a:spLocks noGrp="1"/>
          </p:cNvSpPr>
          <p:nvPr>
            <p:ph type="pic" sz="quarter" idx="16" hasCustomPrompt="1"/>
          </p:nvPr>
        </p:nvSpPr>
        <p:spPr>
          <a:xfrm>
            <a:off x="9098614" y="3751623"/>
            <a:ext cx="2695072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20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3173449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Image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2" y="1252836"/>
            <a:ext cx="5593347" cy="4795836"/>
          </a:xfrm>
        </p:spPr>
        <p:txBody>
          <a:bodyPr vert="horz"/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2" y="-1"/>
            <a:ext cx="12198353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200341" y="1252538"/>
            <a:ext cx="2695072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9098179" y="1252538"/>
            <a:ext cx="2695072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400" baseline="0"/>
            </a:lvl1pPr>
          </a:lstStyle>
          <a:p>
            <a:r>
              <a:rPr lang="en-GB" noProof="0" dirty="0"/>
              <a:t>Click here to insert</a:t>
            </a:r>
            <a:br>
              <a:rPr lang="en-GB" noProof="0" dirty="0"/>
            </a:br>
            <a:r>
              <a:rPr lang="en-GB" noProof="0" dirty="0"/>
              <a:t>an image</a:t>
            </a:r>
          </a:p>
        </p:txBody>
      </p:sp>
      <p:sp>
        <p:nvSpPr>
          <p:cNvPr id="1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EE7099E-8998-4851-915A-4F4831808297}" type="slidenum">
              <a:rPr lang="nl-NL" smtClean="0"/>
              <a:pPr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6982251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04662" y="404664"/>
            <a:ext cx="11389024" cy="43204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04662" y="1252836"/>
            <a:ext cx="11389023" cy="47958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noProof="0" dirty="0"/>
              <a:t>Bullet</a:t>
            </a:r>
          </a:p>
          <a:p>
            <a:pPr lvl="1"/>
            <a:r>
              <a:rPr lang="en-GB" noProof="0" dirty="0"/>
              <a:t>Sub-bullet</a:t>
            </a:r>
          </a:p>
          <a:p>
            <a:pPr lvl="2"/>
            <a:r>
              <a:rPr lang="en-GB" noProof="0" dirty="0"/>
              <a:t>Plain text</a:t>
            </a:r>
          </a:p>
          <a:p>
            <a:pPr lvl="3"/>
            <a:r>
              <a:rPr lang="en-GB" noProof="0" dirty="0"/>
              <a:t>Header dark blue</a:t>
            </a:r>
          </a:p>
          <a:p>
            <a:pPr lvl="4"/>
            <a:r>
              <a:rPr lang="en-GB" noProof="0" dirty="0"/>
              <a:t>Header light blue</a:t>
            </a:r>
          </a:p>
          <a:p>
            <a:pPr lvl="5"/>
            <a:r>
              <a:rPr lang="en-GB" noProof="0" dirty="0"/>
              <a:t>Bullet</a:t>
            </a:r>
          </a:p>
          <a:p>
            <a:pPr lvl="6"/>
            <a:r>
              <a:rPr lang="en-GB" noProof="0" dirty="0"/>
              <a:t>Sub-bullet</a:t>
            </a:r>
          </a:p>
          <a:p>
            <a:pPr lvl="7"/>
            <a:r>
              <a:rPr lang="en-GB" sz="1800" noProof="0" dirty="0"/>
              <a:t>Plain text</a:t>
            </a:r>
          </a:p>
          <a:p>
            <a:pPr lvl="8"/>
            <a:r>
              <a:rPr lang="en-GB" noProof="0" dirty="0"/>
              <a:t>Header dark blue</a:t>
            </a:r>
          </a:p>
        </p:txBody>
      </p:sp>
      <p:grpSp>
        <p:nvGrpSpPr>
          <p:cNvPr id="11" name="Grid" hidden="1"/>
          <p:cNvGrpSpPr/>
          <p:nvPr userDrawn="1"/>
        </p:nvGrpSpPr>
        <p:grpSpPr>
          <a:xfrm>
            <a:off x="-2" y="-1"/>
            <a:ext cx="12198353" cy="6858003"/>
            <a:chOff x="-2" y="-1"/>
            <a:chExt cx="12198353" cy="6858003"/>
          </a:xfrm>
        </p:grpSpPr>
        <p:sp>
          <p:nvSpPr>
            <p:cNvPr id="7" name="Rechthoek 6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8" name="Rechthoek 7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20" name="Rechthoek 19"/>
          <p:cNvSpPr/>
          <p:nvPr userDrawn="1"/>
        </p:nvSpPr>
        <p:spPr bwMode="auto">
          <a:xfrm>
            <a:off x="0" y="6453336"/>
            <a:ext cx="1219835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GB" sz="2000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980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58" r:id="rId3"/>
    <p:sldLayoutId id="2147483665" r:id="rId4"/>
    <p:sldLayoutId id="2147483661" r:id="rId5"/>
    <p:sldLayoutId id="2147483664" r:id="rId6"/>
    <p:sldLayoutId id="2147483666" r:id="rId7"/>
    <p:sldLayoutId id="2147483662" r:id="rId8"/>
    <p:sldLayoutId id="2147483663" r:id="rId9"/>
    <p:sldLayoutId id="2147483667" r:id="rId10"/>
    <p:sldLayoutId id="2147483668" r:id="rId11"/>
    <p:sldLayoutId id="2147483670" r:id="rId12"/>
    <p:sldLayoutId id="2147483671" r:id="rId13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b="1" i="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-"/>
        <a:defRPr sz="1600" kern="1200">
          <a:solidFill>
            <a:schemeClr val="bg2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bg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b="1" kern="1200">
          <a:solidFill>
            <a:schemeClr val="bg2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b="1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80975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6pPr>
      <a:lvl7pPr marL="361950" indent="-180975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-"/>
        <a:defRPr sz="1600" kern="120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b="1" kern="1200" baseline="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jdelijke aanduiding voor tekst 12">
            <a:extLst>
              <a:ext uri="{FF2B5EF4-FFF2-40B4-BE49-F238E27FC236}">
                <a16:creationId xmlns:a16="http://schemas.microsoft.com/office/drawing/2014/main" id="{908E1C3F-0EEF-0349-B3D5-5E93697F1CAF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0" y="0"/>
            <a:ext cx="12198350" cy="45212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nl-NL" dirty="0"/>
          </a:p>
        </p:txBody>
      </p:sp>
      <p:sp>
        <p:nvSpPr>
          <p:cNvPr id="26627" name="Tijdelijke aanduiding voor tekst 11">
            <a:extLst>
              <a:ext uri="{FF2B5EF4-FFF2-40B4-BE49-F238E27FC236}">
                <a16:creationId xmlns:a16="http://schemas.microsoft.com/office/drawing/2014/main" id="{F8E28B1A-B35F-4447-8472-ABA689B5D5B9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0" y="0"/>
            <a:ext cx="12198350" cy="3719513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altLang="nl-NL" b="1" dirty="0"/>
          </a:p>
        </p:txBody>
      </p:sp>
      <p:sp>
        <p:nvSpPr>
          <p:cNvPr id="26628" name="Tijdelijke aanduiding voor dianummer 1">
            <a:extLst>
              <a:ext uri="{FF2B5EF4-FFF2-40B4-BE49-F238E27FC236}">
                <a16:creationId xmlns:a16="http://schemas.microsoft.com/office/drawing/2014/main" id="{3D41D5A9-79CF-5644-8A45-9D89B8FA8ACE}"/>
              </a:ext>
            </a:extLst>
          </p:cNvPr>
          <p:cNvSpPr>
            <a:spLocks noGrp="1" noChangeArrowheads="1"/>
          </p:cNvSpPr>
          <p:nvPr>
            <p:ph type="sldNum" sz="quarter" idx="16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C7832DB2-3A8E-1C4D-853E-FE8DBD3060BC}" type="slidenum">
              <a:rPr lang="nl-NL" altLang="nl-NL" smtClean="0">
                <a:solidFill>
                  <a:srgbClr val="FFFFFF"/>
                </a:solidFill>
                <a:latin typeface="Georgia" panose="02040502050405020303" pitchFamily="18" charset="0"/>
              </a:rPr>
              <a:pPr eaLnBrk="1" hangingPunct="1"/>
              <a:t>0</a:t>
            </a:fld>
            <a:endParaRPr lang="nl-NL" altLang="nl-NL">
              <a:solidFill>
                <a:srgbClr val="FFFFFF"/>
              </a:solidFill>
              <a:latin typeface="Georgia" panose="02040502050405020303" pitchFamily="18" charset="0"/>
            </a:endParaRPr>
          </a:p>
        </p:txBody>
      </p:sp>
      <p:sp>
        <p:nvSpPr>
          <p:cNvPr id="9" name="Titel 3">
            <a:extLst>
              <a:ext uri="{FF2B5EF4-FFF2-40B4-BE49-F238E27FC236}">
                <a16:creationId xmlns:a16="http://schemas.microsoft.com/office/drawing/2014/main" id="{794EC827-D897-AD48-A360-2F5CEEB42EB2}"/>
              </a:ext>
            </a:extLst>
          </p:cNvPr>
          <p:cNvSpPr txBox="1">
            <a:spLocks/>
          </p:cNvSpPr>
          <p:nvPr/>
        </p:nvSpPr>
        <p:spPr>
          <a:xfrm>
            <a:off x="1022400" y="1097280"/>
            <a:ext cx="10224720" cy="1655999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3200" b="1" i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</a:rPr>
              <a:t>Extending Cross-Modal Association Research: Investigating the </a:t>
            </a:r>
            <a:r>
              <a:rPr lang="en-GB" sz="3200" b="1" i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</a:rPr>
              <a:t>Bouba</a:t>
            </a:r>
            <a:r>
              <a:rPr lang="en-GB" sz="3200" b="1" i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</a:rPr>
              <a:t>-Kiki Effect in </a:t>
            </a:r>
            <a:br>
              <a:rPr lang="en-GB" sz="3200" b="1" i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</a:rPr>
            </a:br>
            <a:r>
              <a:rPr lang="en-GB" sz="3200" b="1" i="1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</a:rPr>
              <a:t>Mölmo</a:t>
            </a:r>
            <a:r>
              <a:rPr lang="en-GB" sz="3200" b="1" i="1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</a:rPr>
              <a:t> and Llama3.2</a:t>
            </a:r>
            <a:endParaRPr lang="nl-NL" sz="3200" dirty="0"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ea typeface="Microsoft YaHei" pitchFamily="2"/>
            </a:endParaRP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25AAE95-C0C9-4248-AF31-94A9C621779D}"/>
              </a:ext>
            </a:extLst>
          </p:cNvPr>
          <p:cNvSpPr txBox="1"/>
          <p:nvPr/>
        </p:nvSpPr>
        <p:spPr>
          <a:xfrm>
            <a:off x="3840479" y="4937760"/>
            <a:ext cx="8503920" cy="128015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eaLnBrk="1" fontAlgn="auto" hangingPunct="1">
              <a:lnSpc>
                <a:spcPct val="90000"/>
              </a:lnSpc>
              <a:spcBef>
                <a:spcPts val="601"/>
              </a:spcBef>
              <a:spcAft>
                <a:spcPts val="601"/>
              </a:spcAft>
              <a:tabLst>
                <a:tab pos="0" algn="l"/>
              </a:tabLst>
              <a:defRPr/>
            </a:pPr>
            <a:r>
              <a:rPr lang="nl-NL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Microsoft YaHei" pitchFamily="2"/>
                <a:cs typeface="Arial Unicode MS" pitchFamily="2"/>
              </a:rPr>
              <a:t>Supervisors:</a:t>
            </a:r>
          </a:p>
          <a:p>
            <a:pPr eaLnBrk="1" fontAlgn="auto" hangingPunct="1">
              <a:lnSpc>
                <a:spcPct val="90000"/>
              </a:lnSpc>
              <a:spcBef>
                <a:spcPts val="601"/>
              </a:spcBef>
              <a:spcAft>
                <a:spcPts val="601"/>
              </a:spcAft>
              <a:tabLst>
                <a:tab pos="0" algn="l"/>
              </a:tabLst>
              <a:defRPr/>
            </a:pPr>
            <a:r>
              <a:rPr lang="nl-NL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Microsoft YaHei" pitchFamily="2"/>
                <a:cs typeface="Arial Unicode MS" pitchFamily="2"/>
              </a:rPr>
              <a:t>Tessa Verhoef (LIACS, Leiden University)</a:t>
            </a:r>
          </a:p>
          <a:p>
            <a:pPr eaLnBrk="1" fontAlgn="auto" hangingPunct="1">
              <a:lnSpc>
                <a:spcPct val="90000"/>
              </a:lnSpc>
              <a:spcBef>
                <a:spcPts val="601"/>
              </a:spcBef>
              <a:spcAft>
                <a:spcPts val="601"/>
              </a:spcAft>
              <a:tabLst>
                <a:tab pos="0" algn="l"/>
              </a:tabLst>
              <a:defRPr/>
            </a:pPr>
            <a:r>
              <a:rPr lang="nl-NL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Microsoft YaHei" pitchFamily="2"/>
                <a:cs typeface="Arial Unicode MS" pitchFamily="2"/>
              </a:rPr>
              <a:t>Name 2nd supervisor (</a:t>
            </a:r>
            <a:r>
              <a:rPr lang="nl-NL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Microsoft YaHei" pitchFamily="2"/>
                <a:cs typeface="Arial Unicode MS" pitchFamily="2"/>
              </a:rPr>
              <a:t>institute</a:t>
            </a:r>
            <a:r>
              <a:rPr lang="nl-NL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Microsoft YaHei" pitchFamily="2"/>
                <a:cs typeface="Arial Unicode MS" pitchFamily="2"/>
              </a:rPr>
              <a:t>/</a:t>
            </a:r>
            <a:r>
              <a:rPr lang="nl-NL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Microsoft YaHei" pitchFamily="2"/>
                <a:cs typeface="Arial Unicode MS" pitchFamily="2"/>
              </a:rPr>
              <a:t>department</a:t>
            </a:r>
            <a:r>
              <a:rPr lang="nl-NL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Microsoft YaHei" pitchFamily="2"/>
                <a:cs typeface="Arial Unicode MS" pitchFamily="2"/>
              </a:rPr>
              <a:t>, </a:t>
            </a:r>
            <a:r>
              <a:rPr lang="nl-NL" dirty="0" err="1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Microsoft YaHei" pitchFamily="2"/>
                <a:cs typeface="Arial Unicode MS" pitchFamily="2"/>
              </a:rPr>
              <a:t>organisation</a:t>
            </a:r>
            <a:r>
              <a:rPr lang="nl-NL" dirty="0">
                <a:solidFill>
                  <a:srgbClr val="001158"/>
                </a:solidFill>
                <a:highlight>
                  <a:scrgbClr r="0" g="0" b="0">
                    <a:alpha val="0"/>
                  </a:scrgbClr>
                </a:highlight>
                <a:latin typeface="Georgia"/>
                <a:ea typeface="Microsoft YaHei" pitchFamily="2"/>
                <a:cs typeface="Arial Unicode MS" pitchFamily="2"/>
              </a:rPr>
              <a:t>)</a:t>
            </a:r>
          </a:p>
        </p:txBody>
      </p:sp>
      <p:sp>
        <p:nvSpPr>
          <p:cNvPr id="15" name="Tijdelijke aanduiding voor tekst 4">
            <a:extLst>
              <a:ext uri="{FF2B5EF4-FFF2-40B4-BE49-F238E27FC236}">
                <a16:creationId xmlns:a16="http://schemas.microsoft.com/office/drawing/2014/main" id="{136CEC2A-5B8C-E140-ABB3-5C2131B4D1C6}"/>
              </a:ext>
            </a:extLst>
          </p:cNvPr>
          <p:cNvSpPr txBox="1">
            <a:spLocks noGrp="1"/>
          </p:cNvSpPr>
          <p:nvPr>
            <p:ph type="body" sz="quarter" idx="14"/>
          </p:nvPr>
        </p:nvSpPr>
        <p:spPr>
          <a:xfrm>
            <a:off x="1490663" y="3933825"/>
            <a:ext cx="7902719" cy="317541"/>
          </a:xfrm>
        </p:spPr>
        <p:txBody>
          <a:bodyPr>
            <a:noAutofit/>
          </a:bodyPr>
          <a:lstStyle/>
          <a:p>
            <a:pPr eaLnBrk="1" fontAlgn="auto" hangingPunct="1">
              <a:lnSpc>
                <a:spcPct val="100000"/>
              </a:lnSpc>
              <a:spcBef>
                <a:spcPts val="601"/>
              </a:spcBef>
              <a:spcAft>
                <a:spcPts val="601"/>
              </a:spcAft>
              <a:tabLst>
                <a:tab pos="0" algn="l"/>
              </a:tabLst>
              <a:defRPr/>
            </a:pPr>
            <a:r>
              <a:rPr lang="nl-NL" dirty="0"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ea typeface="Microsoft YaHei" pitchFamily="2"/>
              </a:rPr>
              <a:t>Robin P.M. Kras | Leiden, (date, t.b.d.) MSc thesis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2894721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B6795-5E23-C980-03E4-92B1AC5F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Experiment 4: Attention Pattern Analysis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F06188-4B6D-37E3-0B7F-E0B1D1ED00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0FB2D-AB20-D82E-EDE7-88F6A0F3D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8711147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8462D-671C-2012-E0C3-E56537E77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Preliminary &amp; Expected Results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2244A-2E92-1872-DEB7-1A05F820B5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(For the discussion of early results, final results, formulated answers to hypotheses, etc)</a:t>
            </a:r>
          </a:p>
          <a:p>
            <a:pPr marL="0" indent="0">
              <a:buNone/>
            </a:pPr>
            <a:endParaRPr lang="nl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377BF-2C2C-F9BF-393F-B52CEC277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9909483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3EFB3-1081-5D0E-A770-E9A76C5B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Conclusion &amp; Future Work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A1730A-8E82-0C22-34A0-6F6A86358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nl-NL" dirty="0"/>
              <a:t>Key findings</a:t>
            </a:r>
          </a:p>
          <a:p>
            <a:r>
              <a:rPr lang="nl-NL" dirty="0"/>
              <a:t>Implications</a:t>
            </a:r>
          </a:p>
          <a:p>
            <a:r>
              <a:rPr lang="nl-NL" dirty="0"/>
              <a:t>Possible extensions or future directions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F4437E-D970-6BEC-A5B4-E6FF5C67A5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11324991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jdelijke aanduiding voor tekst 5">
            <a:extLst>
              <a:ext uri="{FF2B5EF4-FFF2-40B4-BE49-F238E27FC236}">
                <a16:creationId xmlns:a16="http://schemas.microsoft.com/office/drawing/2014/main" id="{81107203-8D43-2F45-BCCE-166713399445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0" y="0"/>
            <a:ext cx="12198350" cy="45212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nl-NL" altLang="nl-NL"/>
          </a:p>
        </p:txBody>
      </p:sp>
      <p:sp>
        <p:nvSpPr>
          <p:cNvPr id="75779" name="Tijdelijke aanduiding voor dianummer 1">
            <a:extLst>
              <a:ext uri="{FF2B5EF4-FFF2-40B4-BE49-F238E27FC236}">
                <a16:creationId xmlns:a16="http://schemas.microsoft.com/office/drawing/2014/main" id="{6FBFF7BC-1304-734F-88B1-5B3A3467FA4A}"/>
              </a:ext>
            </a:extLst>
          </p:cNvPr>
          <p:cNvSpPr>
            <a:spLocks noGrp="1" noChangeArrowheads="1"/>
          </p:cNvSpPr>
          <p:nvPr>
            <p:ph type="sldNum" sz="quarter" idx="13"/>
          </p:nvPr>
        </p:nvSpPr>
        <p:spPr bwMode="auto">
          <a:xfrm>
            <a:off x="9132888" y="6473825"/>
            <a:ext cx="2744787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>
            <a:defPPr>
              <a:defRPr lang="nl-NL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bg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eaLnBrk="1" hangingPunct="1">
              <a:defRPr/>
            </a:pPr>
            <a:fld id="{3B28D067-CD10-2047-BB01-E11D5F45709F}" type="slidenum">
              <a:rPr lang="nl-NL" smtClean="0"/>
              <a:pPr eaLnBrk="1" hangingPunct="1">
                <a:defRPr/>
              </a:pPr>
              <a:t>12</a:t>
            </a:fld>
            <a:endParaRPr lang="nl-NL" altLang="nl-NL">
              <a:solidFill>
                <a:srgbClr val="FFFFFF"/>
              </a:solidFill>
              <a:latin typeface="Georgia" panose="02040502050405020303" pitchFamily="18" charset="0"/>
            </a:endParaRPr>
          </a:p>
        </p:txBody>
      </p:sp>
      <p:sp>
        <p:nvSpPr>
          <p:cNvPr id="7" name="Titel 3">
            <a:extLst>
              <a:ext uri="{FF2B5EF4-FFF2-40B4-BE49-F238E27FC236}">
                <a16:creationId xmlns:a16="http://schemas.microsoft.com/office/drawing/2014/main" id="{766412AD-C724-B446-AC2A-535D729B7A76}"/>
              </a:ext>
            </a:extLst>
          </p:cNvPr>
          <p:cNvSpPr txBox="1">
            <a:spLocks/>
          </p:cNvSpPr>
          <p:nvPr/>
        </p:nvSpPr>
        <p:spPr>
          <a:xfrm>
            <a:off x="822960" y="1463039"/>
            <a:ext cx="4098240" cy="1655999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4000" b="1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nl-NL" sz="3200"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ea typeface="Microsoft YaHei" pitchFamily="2"/>
              </a:rPr>
              <a:t>Thank You</a:t>
            </a:r>
            <a:br>
              <a:rPr lang="nl-NL" sz="3200"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ea typeface="Microsoft YaHei" pitchFamily="2"/>
              </a:rPr>
            </a:br>
            <a:r>
              <a:rPr lang="nl-NL" sz="3200">
                <a:solidFill>
                  <a:srgbClr val="ADC5E7"/>
                </a:solidFill>
                <a:highlight>
                  <a:scrgbClr r="0" g="0" b="0">
                    <a:alpha val="0"/>
                  </a:scrgbClr>
                </a:highlight>
                <a:ea typeface="Microsoft YaHei" pitchFamily="2"/>
              </a:rPr>
              <a:t>For Your Attention</a:t>
            </a:r>
            <a:endParaRPr lang="nl-NL" sz="3200" dirty="0">
              <a:solidFill>
                <a:srgbClr val="ADC5E7"/>
              </a:solidFill>
              <a:highlight>
                <a:scrgbClr r="0" g="0" b="0">
                  <a:alpha val="0"/>
                </a:scrgbClr>
              </a:highlight>
              <a:ea typeface="Microsoft YaHe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929768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04662" y="404664"/>
            <a:ext cx="11389024" cy="43204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l-NL" sz="3100" dirty="0"/>
              <a:t>Index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27690" y="846168"/>
            <a:ext cx="6846640" cy="4795836"/>
          </a:xfrm>
        </p:spPr>
        <p:txBody>
          <a:bodyPr wrap="none">
            <a:normAutofit/>
          </a:bodyPr>
          <a:lstStyle/>
          <a:p>
            <a:r>
              <a:rPr lang="nl-NL" sz="1900" dirty="0"/>
              <a:t>Introduction</a:t>
            </a:r>
          </a:p>
          <a:p>
            <a:r>
              <a:rPr lang="nl-NL" sz="1900" dirty="0"/>
              <a:t>Research Questions</a:t>
            </a:r>
          </a:p>
          <a:p>
            <a:r>
              <a:rPr lang="nl-NL" sz="1900" dirty="0"/>
              <a:t>Background &amp; Related Work</a:t>
            </a:r>
          </a:p>
          <a:p>
            <a:r>
              <a:rPr lang="nl-NL" sz="1900" dirty="0"/>
              <a:t>Methodology</a:t>
            </a:r>
          </a:p>
          <a:p>
            <a:r>
              <a:rPr lang="nl-NL" sz="1900" dirty="0"/>
              <a:t>Experiments</a:t>
            </a:r>
          </a:p>
          <a:p>
            <a:pPr lvl="1"/>
            <a:r>
              <a:rPr lang="nl-NL" sz="1900" dirty="0"/>
              <a:t>Experiment 1: Cross-Modal Probability Analysis</a:t>
            </a:r>
          </a:p>
          <a:p>
            <a:pPr lvl="1"/>
            <a:r>
              <a:rPr lang="nl-NL" sz="1900" dirty="0"/>
              <a:t>Experiment 2: Image-to-Text Matching</a:t>
            </a:r>
          </a:p>
          <a:p>
            <a:pPr lvl="1"/>
            <a:r>
              <a:rPr lang="nl-NL" sz="1900" dirty="0"/>
              <a:t>Experiment 3: Embedding Space Analysis</a:t>
            </a:r>
          </a:p>
          <a:p>
            <a:pPr lvl="1"/>
            <a:r>
              <a:rPr lang="nl-NL" sz="1900" dirty="0"/>
              <a:t>Experiment 4: Attention Pattern Analysis</a:t>
            </a:r>
          </a:p>
          <a:p>
            <a:r>
              <a:rPr lang="nl-NL" sz="1900" dirty="0"/>
              <a:t>Preliminary &amp; Expected Results</a:t>
            </a:r>
          </a:p>
          <a:p>
            <a:r>
              <a:rPr lang="nl-NL" sz="1900" dirty="0"/>
              <a:t>Conclusion</a:t>
            </a:r>
          </a:p>
        </p:txBody>
      </p:sp>
      <p:pic>
        <p:nvPicPr>
          <p:cNvPr id="9" name="Picture Placeholder 8" descr="A human head with colorful lights&#10;&#10;AI-generated content may be incorrect.">
            <a:extLst>
              <a:ext uri="{FF2B5EF4-FFF2-40B4-BE49-F238E27FC236}">
                <a16:creationId xmlns:a16="http://schemas.microsoft.com/office/drawing/2014/main" id="{A60F1A49-9CD4-68BC-FFD5-F2997D6D3C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0" r="4750"/>
          <a:stretch/>
        </p:blipFill>
        <p:spPr>
          <a:xfrm>
            <a:off x="7453781" y="836713"/>
            <a:ext cx="4339905" cy="4805292"/>
          </a:xfrm>
          <a:noFill/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4"/>
          </p:nvPr>
        </p:nvSpPr>
        <p:spPr>
          <a:xfrm>
            <a:off x="9132784" y="6473105"/>
            <a:ext cx="274478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EE7099E-8998-4851-915A-4F4831808297}" type="slidenum">
              <a:rPr lang="nl-NL" smtClean="0"/>
              <a:pPr>
                <a:spcAft>
                  <a:spcPts val="600"/>
                </a:spcAft>
              </a:pPr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2105023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Introduction</a:t>
            </a:r>
          </a:p>
        </p:txBody>
      </p:sp>
      <p:sp>
        <p:nvSpPr>
          <p:cNvPr id="8" name="Tijdelijke aanduiding voor verticale tekst 7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lvl="3"/>
            <a:r>
              <a:rPr lang="nl-NL" dirty="0"/>
              <a:t>Overview of Cross-Modal Associations: Bouba-Kiki effect</a:t>
            </a:r>
          </a:p>
          <a:p>
            <a:pPr lvl="3"/>
            <a:r>
              <a:rPr lang="nl-NL" dirty="0"/>
              <a:t>Explain Cross-Modality</a:t>
            </a:r>
          </a:p>
          <a:p>
            <a:pPr lvl="3"/>
            <a:r>
              <a:rPr lang="nl-NL" dirty="0"/>
              <a:t>Explain significance of study/research</a:t>
            </a:r>
          </a:p>
          <a:p>
            <a:pPr lvl="3"/>
            <a:r>
              <a:rPr lang="nl-NL" dirty="0"/>
              <a:t>Research gap (why Molmo and Llama3.2 -&gt; expansion on previous work)</a:t>
            </a:r>
          </a:p>
          <a:p>
            <a:pPr lvl="3"/>
            <a:endParaRPr lang="nl-NL" dirty="0"/>
          </a:p>
        </p:txBody>
      </p:sp>
      <p:sp>
        <p:nvSpPr>
          <p:cNvPr id="2" name="Tijdelijke aanduiding voor dianumm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84280595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79491-20ED-8DA7-2E57-77BBF626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Research Questions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64D548-0B87-40C0-28C9-8551BACFB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342900" lvl="0" indent="-342900">
              <a:buFont typeface="+mj-lt"/>
              <a:buAutoNum type="arabicPeriod"/>
            </a:pPr>
            <a:r>
              <a:rPr lang="en-GB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 </a:t>
            </a:r>
            <a:r>
              <a:rPr lang="en-GB" sz="18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Molmo</a:t>
            </a:r>
            <a:r>
              <a:rPr lang="en-GB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and Llama3.2 exhibit human-like cross-modal word-picture associations (like the </a:t>
            </a:r>
            <a:r>
              <a:rPr lang="en-GB" sz="1800" b="1" kern="100" dirty="0" err="1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Bouba</a:t>
            </a:r>
            <a:r>
              <a:rPr lang="en-GB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-Kiki effect)?</a:t>
            </a: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GB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How do these models perform in probability-based matching tasks compared to CLIP?</a:t>
            </a: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GB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How do attention patterns compare to those of CLIP and human perception?</a:t>
            </a:r>
            <a:endParaRPr lang="en-GB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3B492-7316-23F8-3AB8-9515F705EC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2909233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59A3A-2BA8-51FF-529F-106E0E011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Background &amp; Related Work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5BDB1A-4EBA-E523-0F00-444290EED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nl-NL" dirty="0"/>
              <a:t>Explain the Bouba-Kiki effect</a:t>
            </a:r>
          </a:p>
          <a:p>
            <a:r>
              <a:rPr lang="nl-NL" dirty="0"/>
              <a:t>Prior research on human perception and AI models (CLIP)</a:t>
            </a:r>
          </a:p>
          <a:p>
            <a:r>
              <a:rPr lang="nl-NL" dirty="0"/>
              <a:t>Why cross-modal research matters</a:t>
            </a:r>
          </a:p>
          <a:p>
            <a:r>
              <a:rPr lang="nl-NL" dirty="0"/>
              <a:t>What is the desired result of this research</a:t>
            </a:r>
          </a:p>
          <a:p>
            <a:r>
              <a:rPr lang="nl-NL" dirty="0"/>
              <a:t>What has already been discovered in this field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F23CA4-2410-AF32-3E57-6985A53273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8583667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62239-EFA4-ACD7-858A-A5A2957CF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Methodology 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83E813-DA40-180D-CCC4-7FB45C871B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nl-NL" dirty="0"/>
              <a:t>Explain each experimental method</a:t>
            </a:r>
          </a:p>
          <a:p>
            <a:r>
              <a:rPr lang="nl-NL" dirty="0"/>
              <a:t>Explain models used and their properties/differences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DFCDA0-1A28-3658-96A9-0808C34DA4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4904067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8AA-3C71-2A23-90E7-F7429AE26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3600" dirty="0"/>
              <a:t>Experiment 1: Cross-Modal Probability Analysis</a:t>
            </a:r>
            <a:endParaRPr lang="en-GB" sz="3600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24B1D3-FB2F-244A-09D9-1D82F693AD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5DAD4E-1066-CABB-ED80-B3E2AEAC2E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8724213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E4620-8157-1212-4F6D-9C01BA5B7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Experiment 2: Image-to-Text Matching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B04B04-B47D-C013-C484-D12EAA521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DD26B2-460E-FDA4-AAFA-81664E068C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7380788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C6F3B-844E-6406-28F2-5D533836C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Experiment 3: Embedding Space Analysis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26B11F-A8AB-6EB5-05FA-DB2D003AE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D4B0D1-CE41-625F-866E-8EB1FD8D01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E7099E-8998-4851-915A-4F4831808297}" type="slidenum">
              <a:rPr lang="nl-NL" smtClean="0"/>
              <a:pPr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7046444"/>
      </p:ext>
    </p:extLst>
  </p:cSld>
  <p:clrMapOvr>
    <a:masterClrMapping/>
  </p:clrMapOvr>
  <p:transition spd="slow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abce83e47c546ff6ac1b4b362eaa37f0f7a52c"/>
</p:tagLst>
</file>

<file path=ppt/theme/theme1.xml><?xml version="1.0" encoding="utf-8"?>
<a:theme xmlns:a="http://schemas.openxmlformats.org/drawingml/2006/main" name="Corporate template-set Universiteit Leiden">
  <a:themeElements>
    <a:clrScheme name="Universiteit Leiden">
      <a:dk1>
        <a:srgbClr val="000000"/>
      </a:dk1>
      <a:lt1>
        <a:srgbClr val="FFFFFF"/>
      </a:lt1>
      <a:dk2>
        <a:srgbClr val="8592BC"/>
      </a:dk2>
      <a:lt2>
        <a:srgbClr val="001158"/>
      </a:lt2>
      <a:accent1>
        <a:srgbClr val="9EBA2E"/>
      </a:accent1>
      <a:accent2>
        <a:srgbClr val="5CB1EB"/>
      </a:accent2>
      <a:accent3>
        <a:srgbClr val="34A3A9"/>
      </a:accent3>
      <a:accent4>
        <a:srgbClr val="F46E32"/>
      </a:accent4>
      <a:accent5>
        <a:srgbClr val="2C712D"/>
      </a:accent5>
      <a:accent6>
        <a:srgbClr val="B02079"/>
      </a:accent6>
      <a:hlink>
        <a:srgbClr val="0033CC"/>
      </a:hlink>
      <a:folHlink>
        <a:srgbClr val="7030A0"/>
      </a:folHlink>
    </a:clrScheme>
    <a:fontScheme name="Universiteit Leide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08000" tIns="108000" rIns="108000" bIns="108000" rtlCol="0">
        <a:noAutofit/>
      </a:bodyPr>
      <a:lstStyle>
        <a:defPPr>
          <a:defRPr noProof="0" dirty="0" err="1" smtClean="0">
            <a:solidFill>
              <a:schemeClr val="bg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6-9-windows-en-met-slidenr.potx" id="{FB56EB7A-089E-4DAD-A533-E00FF10E3B59}" vid="{70FD4562-CABD-4440-BFF3-17C2776C7343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8E77E9BB20574C88F1A51905EBD0AF" ma:contentTypeVersion="2" ma:contentTypeDescription="Create a new document." ma:contentTypeScope="" ma:versionID="2fd0fa924a9e82cd60e1feff1e189b11">
  <xsd:schema xmlns:xsd="http://www.w3.org/2001/XMLSchema" xmlns:xs="http://www.w3.org/2001/XMLSchema" xmlns:p="http://schemas.microsoft.com/office/2006/metadata/properties" xmlns:ns2="01a1795b-c314-4f6e-9e61-ae7877c66689" targetNamespace="http://schemas.microsoft.com/office/2006/metadata/properties" ma:root="true" ma:fieldsID="312e5ddb972235c6e69e0cbbfcd395b3" ns2:_="">
    <xsd:import namespace="01a1795b-c314-4f6e-9e61-ae7877c6668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a1795b-c314-4f6e-9e61-ae7877c666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6ABCAEF-D5A0-4535-AD83-587F03E189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9FBFB-9829-4960-B574-BA25F32F53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1a1795b-c314-4f6e-9e61-ae7877c666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52D4775-B13D-4BD4-89B1-2E5B7CFBB17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16-9-windows-en-met-slidenr</Template>
  <TotalTime>24</TotalTime>
  <Words>294</Words>
  <Application>Microsoft Office PowerPoint</Application>
  <PresentationFormat>Custom</PresentationFormat>
  <Paragraphs>60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Georgia</vt:lpstr>
      <vt:lpstr>Calibri</vt:lpstr>
      <vt:lpstr>Aptos</vt:lpstr>
      <vt:lpstr>Minion</vt:lpstr>
      <vt:lpstr>Microsoft YaHei</vt:lpstr>
      <vt:lpstr>Corporate template-set Universiteit Leiden</vt:lpstr>
      <vt:lpstr>PowerPoint Presentation</vt:lpstr>
      <vt:lpstr>Index</vt:lpstr>
      <vt:lpstr>Introduction</vt:lpstr>
      <vt:lpstr>Research Questions</vt:lpstr>
      <vt:lpstr>Background &amp; Related Work</vt:lpstr>
      <vt:lpstr>Methodology </vt:lpstr>
      <vt:lpstr>Experiment 1: Cross-Modal Probability Analysis</vt:lpstr>
      <vt:lpstr>Experiment 2: Image-to-Text Matching</vt:lpstr>
      <vt:lpstr>Experiment 3: Embedding Space Analysis</vt:lpstr>
      <vt:lpstr>Experiment 4: Attention Pattern Analysis</vt:lpstr>
      <vt:lpstr>Preliminary &amp; Expected Results</vt:lpstr>
      <vt:lpstr>Conclusion &amp; 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Kras, R.P.M. (Rob)</dc:creator>
  <cp:lastModifiedBy>Kras, R.P.M. (Rob)</cp:lastModifiedBy>
  <cp:revision>15</cp:revision>
  <dcterms:created xsi:type="dcterms:W3CDTF">2025-02-25T12:49:41Z</dcterms:created>
  <dcterms:modified xsi:type="dcterms:W3CDTF">2025-03-05T10:43:10Z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0x010100798E77E9BB20574C88F1A51905EBD0AF</vt:lpwstr>
  </property>
</Properties>
</file>

<file path=docProps/thumbnail.jpeg>
</file>